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3"/>
  </p:notesMasterIdLst>
  <p:handoutMasterIdLst>
    <p:handoutMasterId r:id="rId84"/>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306" r:id="rId42"/>
    <p:sldId id="1262" r:id="rId43"/>
    <p:sldId id="1384"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3" r:id="rId57"/>
    <p:sldId id="1314" r:id="rId58"/>
    <p:sldId id="1270" r:id="rId59"/>
    <p:sldId id="1269" r:id="rId60"/>
    <p:sldId id="1315" r:id="rId61"/>
    <p:sldId id="1271" r:id="rId62"/>
    <p:sldId id="1316" r:id="rId63"/>
    <p:sldId id="1272" r:id="rId64"/>
    <p:sldId id="1317" r:id="rId65"/>
    <p:sldId id="1274" r:id="rId66"/>
    <p:sldId id="1275" r:id="rId67"/>
    <p:sldId id="1318" r:id="rId68"/>
    <p:sldId id="1319" r:id="rId69"/>
    <p:sldId id="1276" r:id="rId70"/>
    <p:sldId id="1320" r:id="rId71"/>
    <p:sldId id="1277" r:id="rId72"/>
    <p:sldId id="1278" r:id="rId73"/>
    <p:sldId id="1279" r:id="rId74"/>
    <p:sldId id="1321" r:id="rId75"/>
    <p:sldId id="1280" r:id="rId76"/>
    <p:sldId id="1281" r:id="rId77"/>
    <p:sldId id="1322" r:id="rId78"/>
    <p:sldId id="1323" r:id="rId79"/>
    <p:sldId id="1325" r:id="rId80"/>
    <p:sldId id="1324" r:id="rId81"/>
    <p:sldId id="410" r:id="rId8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306"/>
            <p14:sldId id="1262"/>
            <p14:sldId id="1384"/>
            <p14:sldId id="1263"/>
            <p14:sldId id="1307"/>
            <p14:sldId id="1327"/>
            <p14:sldId id="1308"/>
            <p14:sldId id="1264"/>
            <p14:sldId id="1265"/>
            <p14:sldId id="1309"/>
            <p14:sldId id="1266"/>
            <p14:sldId id="1267"/>
            <p14:sldId id="1310"/>
            <p14:sldId id="1268"/>
            <p14:sldId id="1311"/>
            <p14:sldId id="1313"/>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0" autoAdjust="0"/>
    <p:restoredTop sz="94741" autoAdjust="0"/>
  </p:normalViewPr>
  <p:slideViewPr>
    <p:cSldViewPr snapToGrid="0" snapToObjects="1">
      <p:cViewPr varScale="1">
        <p:scale>
          <a:sx n="99" d="100"/>
          <a:sy n="99" d="100"/>
        </p:scale>
        <p:origin x="1152" y="18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10/5/22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7850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747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a:t>
            </a:r>
          </a:p>
          <a:p>
            <a:pPr marL="952485" lvl="1" indent="-342900">
              <a:buFont typeface="Arial" panose="020B0604020202020204" pitchFamily="34" charset="0"/>
              <a:buChar char="•"/>
            </a:pPr>
            <a:r>
              <a:rPr lang="en-US" dirty="0"/>
              <a:t>Python scikit-learn: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pPr marL="1562070" lvl="2" indent="-342900">
              <a:buFont typeface="Arial" panose="020B0604020202020204" pitchFamily="34" charset="0"/>
              <a:buChar char="•"/>
            </a:pPr>
            <a:r>
              <a:rPr lang="en-US" dirty="0"/>
              <a:t>Decision trees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6579169" y="2850740"/>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9130190" y="2381643"/>
            <a:ext cx="2540034" cy="1872014"/>
          </a:xfrm>
          <a:prstGeom prst="rect">
            <a:avLst/>
          </a:prstGeom>
        </p:spPr>
      </p:pic>
      <p:cxnSp>
        <p:nvCxnSpPr>
          <p:cNvPr id="4" name="Straight Arrow Connector 3">
            <a:extLst>
              <a:ext uri="{FF2B5EF4-FFF2-40B4-BE49-F238E27FC236}">
                <a16:creationId xmlns:a16="http://schemas.microsoft.com/office/drawing/2014/main" id="{42BB4E93-9C5D-902F-2E8A-08D55F27576F}"/>
              </a:ext>
            </a:extLst>
          </p:cNvPr>
          <p:cNvCxnSpPr>
            <a:stCxn id="3" idx="3"/>
          </p:cNvCxnSpPr>
          <p:nvPr/>
        </p:nvCxnSpPr>
        <p:spPr>
          <a:xfrm>
            <a:off x="8533964" y="3317650"/>
            <a:ext cx="58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2BA8BED-B29A-0BF9-CB57-E5FE9C8C41C6}"/>
              </a:ext>
            </a:extLst>
          </p:cNvPr>
          <p:cNvSpPr/>
          <p:nvPr/>
        </p:nvSpPr>
        <p:spPr>
          <a:xfrm>
            <a:off x="8568232" y="3049963"/>
            <a:ext cx="432806" cy="2521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LE</a:t>
            </a:r>
          </a:p>
        </p:txBody>
      </p:sp>
      <p:sp>
        <p:nvSpPr>
          <p:cNvPr id="8" name="TextBox 7">
            <a:extLst>
              <a:ext uri="{FF2B5EF4-FFF2-40B4-BE49-F238E27FC236}">
                <a16:creationId xmlns:a16="http://schemas.microsoft.com/office/drawing/2014/main" id="{102CF05D-4DE2-9474-1BBD-E3018878E153}"/>
              </a:ext>
            </a:extLst>
          </p:cNvPr>
          <p:cNvSpPr txBox="1"/>
          <p:nvPr/>
        </p:nvSpPr>
        <p:spPr>
          <a:xfrm>
            <a:off x="988817" y="3784560"/>
            <a:ext cx="5590352" cy="2462213"/>
          </a:xfrm>
          <a:prstGeom prst="rect">
            <a:avLst/>
          </a:prstGeom>
          <a:noFill/>
          <a:ln>
            <a:solidFill>
              <a:schemeClr val="bg1">
                <a:lumMod val="65000"/>
              </a:schemeClr>
            </a:solidFill>
          </a:ln>
        </p:spPr>
        <p:txBody>
          <a:bodyPr wrap="square">
            <a:spAutoFit/>
          </a:bodyPr>
          <a:lstStyle/>
          <a:p>
            <a:r>
              <a:rPr lang="en-US" sz="1800" b="1" dirty="0">
                <a:solidFill>
                  <a:srgbClr val="C65D09"/>
                </a:solidFill>
                <a:effectLst/>
              </a:rPr>
              <a:t>&gt;&gt;&gt;</a:t>
            </a:r>
            <a:r>
              <a:rPr lang="en-US" sz="1800" b="1" dirty="0">
                <a:solidFill>
                  <a:srgbClr val="007020"/>
                </a:solidFill>
              </a:rPr>
              <a:t> </a:t>
            </a:r>
            <a:r>
              <a:rPr lang="en-US" sz="1800" b="1" dirty="0">
                <a:solidFill>
                  <a:srgbClr val="007020"/>
                </a:solidFill>
                <a:effectLst/>
              </a:rPr>
              <a:t>from</a:t>
            </a:r>
            <a:r>
              <a:rPr lang="en-US" sz="1800" dirty="0"/>
              <a:t> </a:t>
            </a:r>
            <a:r>
              <a:rPr lang="en-US" sz="1800" b="1" dirty="0" err="1">
                <a:solidFill>
                  <a:srgbClr val="0E84B5"/>
                </a:solidFill>
                <a:effectLst/>
              </a:rPr>
              <a:t>sklearn</a:t>
            </a:r>
            <a:r>
              <a:rPr lang="en-US" sz="1800" dirty="0"/>
              <a:t> </a:t>
            </a:r>
            <a:r>
              <a:rPr lang="en-US" sz="1800" b="1" dirty="0">
                <a:solidFill>
                  <a:srgbClr val="007020"/>
                </a:solidFill>
                <a:effectLst/>
              </a:rPr>
              <a:t>import</a:t>
            </a:r>
            <a:r>
              <a:rPr lang="en-US" sz="1800" dirty="0"/>
              <a:t> </a:t>
            </a:r>
            <a:r>
              <a:rPr lang="en-US" sz="1800" dirty="0">
                <a:effectLst/>
              </a:rPr>
              <a:t>preprocessing</a:t>
            </a:r>
          </a:p>
          <a:p>
            <a:r>
              <a:rPr lang="en-US" sz="1800" b="1" dirty="0">
                <a:solidFill>
                  <a:srgbClr val="C65D09"/>
                </a:solidFill>
                <a:effectLst/>
              </a:rPr>
              <a:t>&gt;&gt;&gt; </a:t>
            </a:r>
            <a:r>
              <a:rPr lang="en-US" sz="1800" dirty="0">
                <a:effectLst/>
              </a:rPr>
              <a:t>le</a:t>
            </a:r>
            <a:r>
              <a:rPr lang="en-US" sz="1800" dirty="0"/>
              <a:t> </a:t>
            </a:r>
            <a:r>
              <a:rPr lang="en-US" sz="1800" dirty="0">
                <a:solidFill>
                  <a:srgbClr val="666666"/>
                </a:solidFill>
                <a:effectLst/>
              </a:rPr>
              <a:t>=</a:t>
            </a:r>
            <a:r>
              <a:rPr lang="en-US" sz="1800" dirty="0"/>
              <a:t> </a:t>
            </a:r>
            <a:r>
              <a:rPr lang="en-US" sz="1800" dirty="0" err="1">
                <a:effectLst/>
              </a:rPr>
              <a:t>preprocessing</a:t>
            </a:r>
            <a:r>
              <a:rPr lang="en-US" sz="1800" dirty="0" err="1">
                <a:solidFill>
                  <a:srgbClr val="666666"/>
                </a:solidFill>
                <a:effectLst/>
              </a:rPr>
              <a:t>.</a:t>
            </a:r>
            <a:r>
              <a:rPr lang="en-US" sz="1800" dirty="0" err="1">
                <a:effectLst/>
              </a:rPr>
              <a:t>LabelEncoder</a:t>
            </a:r>
            <a:r>
              <a:rPr lang="en-US" sz="1800" dirty="0">
                <a:effectLst/>
              </a:rPr>
              <a:t>()</a:t>
            </a:r>
          </a:p>
          <a:p>
            <a:r>
              <a:rPr lang="en-US" sz="1800" b="1" dirty="0">
                <a:solidFill>
                  <a:srgbClr val="C65D09"/>
                </a:solidFill>
                <a:effectLst/>
              </a:rPr>
              <a:t>&gt;&gt;&gt; </a:t>
            </a:r>
            <a:r>
              <a:rPr lang="en-US" sz="1800" dirty="0" err="1">
                <a:effectLst/>
              </a:rPr>
              <a:t>le</a:t>
            </a:r>
            <a:r>
              <a:rPr lang="en-US" sz="1800" dirty="0" err="1">
                <a:solidFill>
                  <a:srgbClr val="666666"/>
                </a:solidFill>
                <a:effectLst/>
              </a:rPr>
              <a:t>.</a:t>
            </a:r>
            <a:r>
              <a:rPr lang="en-US" sz="1800" dirty="0" err="1">
                <a:effectLst/>
              </a:rPr>
              <a:t>fit</a:t>
            </a:r>
            <a:r>
              <a:rPr lang="en-US" sz="1800" dirty="0">
                <a:effectLst/>
              </a:rPr>
              <a:t>([</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”B"</a:t>
            </a:r>
            <a:r>
              <a:rPr lang="en-US" sz="1800" dirty="0">
                <a:effectLst/>
              </a:rPr>
              <a:t>,</a:t>
            </a:r>
            <a:r>
              <a:rPr lang="en-US" sz="1800" dirty="0"/>
              <a:t> </a:t>
            </a:r>
            <a:r>
              <a:rPr lang="en-US" sz="1800" dirty="0">
                <a:solidFill>
                  <a:srgbClr val="4070A0"/>
                </a:solidFill>
                <a:effectLst/>
              </a:rPr>
              <a:t>”C"</a:t>
            </a:r>
            <a:r>
              <a:rPr lang="en-US" sz="1800" dirty="0">
                <a:effectLst/>
              </a:rPr>
              <a:t>])</a:t>
            </a:r>
          </a:p>
          <a:p>
            <a:r>
              <a:rPr lang="en-US" sz="1800" dirty="0" err="1">
                <a:solidFill>
                  <a:srgbClr val="333333"/>
                </a:solidFill>
                <a:effectLst/>
              </a:rPr>
              <a:t>LabelEncoder</a:t>
            </a:r>
            <a:r>
              <a:rPr lang="en-US" sz="1800" dirty="0">
                <a:solidFill>
                  <a:srgbClr val="333333"/>
                </a:solidFill>
                <a:effectLst/>
              </a:rPr>
              <a:t>()</a:t>
            </a:r>
            <a:r>
              <a:rPr lang="en-US" sz="1800" dirty="0"/>
              <a:t> </a:t>
            </a:r>
            <a:br>
              <a:rPr lang="en-US" sz="1800" dirty="0"/>
            </a:br>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classes</a:t>
            </a:r>
            <a:r>
              <a:rPr lang="en-US" sz="1800" dirty="0">
                <a:effectLst/>
              </a:rPr>
              <a:t>_)</a:t>
            </a:r>
          </a:p>
          <a:p>
            <a:r>
              <a:rPr lang="en-US" sz="1800" dirty="0">
                <a:solidFill>
                  <a:srgbClr val="333333"/>
                </a:solidFill>
                <a:effectLst/>
              </a:rPr>
              <a:t>[‘A’, ‘B', ‘C’]</a:t>
            </a:r>
            <a:r>
              <a:rPr lang="en-US" sz="1800" dirty="0"/>
              <a:t> </a:t>
            </a:r>
          </a:p>
          <a:p>
            <a:r>
              <a:rPr lang="en-US" sz="1400" b="1" dirty="0">
                <a:solidFill>
                  <a:srgbClr val="C65D09"/>
                </a:solidFill>
                <a:effectLst/>
              </a:rPr>
              <a:t>&gt;&gt;&gt; </a:t>
            </a:r>
            <a:r>
              <a:rPr lang="en-US" sz="1400" dirty="0" err="1">
                <a:effectLst/>
              </a:rPr>
              <a:t>le</a:t>
            </a:r>
            <a:r>
              <a:rPr lang="en-US" sz="1400" dirty="0" err="1">
                <a:solidFill>
                  <a:srgbClr val="666666"/>
                </a:solidFill>
                <a:effectLst/>
              </a:rPr>
              <a:t>.</a:t>
            </a:r>
            <a:r>
              <a:rPr lang="en-US" sz="1400" dirty="0" err="1">
                <a:effectLst/>
              </a:rPr>
              <a:t>transform</a:t>
            </a:r>
            <a:r>
              <a:rPr lang="en-US" sz="1400" dirty="0">
                <a:effectLst/>
              </a:rPr>
              <a:t>([</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”A"</a:t>
            </a:r>
            <a:r>
              <a:rPr lang="en-US" sz="1400" dirty="0">
                <a:effectLst/>
              </a:rPr>
              <a:t>])</a:t>
            </a:r>
            <a:r>
              <a:rPr lang="en-US" sz="1400" dirty="0"/>
              <a:t> </a:t>
            </a:r>
          </a:p>
          <a:p>
            <a:r>
              <a:rPr lang="en-US" sz="1400" dirty="0">
                <a:solidFill>
                  <a:srgbClr val="333333"/>
                </a:solidFill>
                <a:effectLst/>
              </a:rPr>
              <a:t>array([2, 2, 1]...)</a:t>
            </a:r>
            <a:endParaRPr lang="en-US" sz="1800" dirty="0"/>
          </a:p>
          <a:p>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inverse_transform</a:t>
            </a:r>
            <a:r>
              <a:rPr lang="en-US" sz="1800" dirty="0">
                <a:effectLst/>
              </a:rPr>
              <a:t>([</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solidFill>
                  <a:srgbClr val="333333"/>
                </a:solidFill>
                <a:effectLst/>
              </a:rPr>
              <a:t>[‘B', ‘B', ‘A']</a:t>
            </a:r>
            <a:endParaRPr lang="en-US" dirty="0"/>
          </a:p>
        </p:txBody>
      </p:sp>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features (0 or 1)</a:t>
            </a:r>
          </a:p>
          <a:p>
            <a:pPr marL="952485" lvl="1" indent="-342900">
              <a:buFont typeface="Arial" panose="020B0604020202020204" pitchFamily="34" charset="0"/>
              <a:buChar char="•"/>
            </a:pPr>
            <a:r>
              <a:rPr lang="en-US" dirty="0"/>
              <a:t>Python scikit-learn: </a:t>
            </a:r>
            <a:r>
              <a:rPr lang="en-US" dirty="0" err="1"/>
              <a:t>OneHotEncoder</a:t>
            </a:r>
            <a:r>
              <a:rPr lang="en-US" dirty="0"/>
              <a:t>, </a:t>
            </a:r>
            <a:r>
              <a:rPr lang="en-US" dirty="0" err="1"/>
              <a:t>DictVectorizer</a:t>
            </a:r>
            <a:endParaRPr lang="en-US" dirty="0"/>
          </a:p>
          <a:p>
            <a:pPr marL="952485" lvl="1" indent="-342900">
              <a:buFont typeface="Arial" panose="020B0604020202020204" pitchFamily="34" charset="0"/>
              <a:buChar char="•"/>
            </a:pPr>
            <a:r>
              <a:rPr lang="en-US" dirty="0"/>
              <a:t>OK for K-means, Linear Regression, NNs, etc.</a:t>
            </a:r>
          </a:p>
          <a:p>
            <a:pPr marL="342900" indent="-342900">
              <a:buFont typeface="Arial" panose="020B0604020202020204" pitchFamily="34" charset="0"/>
              <a:buChar char="•"/>
            </a:pPr>
            <a:r>
              <a:rPr lang="en-US" dirty="0"/>
              <a:t>One of the most common encoding methods in ML</a:t>
            </a:r>
          </a:p>
        </p:txBody>
      </p:sp>
      <p:sp>
        <p:nvSpPr>
          <p:cNvPr id="2" name="Rectangle 1">
            <a:extLst>
              <a:ext uri="{FF2B5EF4-FFF2-40B4-BE49-F238E27FC236}">
                <a16:creationId xmlns:a16="http://schemas.microsoft.com/office/drawing/2014/main" id="{0A9FFDB7-73E3-0250-4D3A-C2F683E105F3}"/>
              </a:ext>
            </a:extLst>
          </p:cNvPr>
          <p:cNvSpPr/>
          <p:nvPr/>
        </p:nvSpPr>
        <p:spPr>
          <a:xfrm>
            <a:off x="1116419" y="3470233"/>
            <a:ext cx="7177575" cy="285911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lstStyle/>
          <a:p>
            <a:pPr algn="l"/>
            <a:r>
              <a:rPr lang="en-US" sz="1800" b="1" i="0" dirty="0">
                <a:solidFill>
                  <a:srgbClr val="C65D09"/>
                </a:solidFill>
                <a:effectLst/>
                <a:latin typeface="-apple-system"/>
              </a:rPr>
              <a:t>&gt;&gt;&gt; </a:t>
            </a:r>
            <a:r>
              <a:rPr lang="en-US" sz="1800" b="1" i="0" dirty="0">
                <a:solidFill>
                  <a:srgbClr val="007020"/>
                </a:solidFill>
                <a:effectLst/>
                <a:latin typeface="-apple-system"/>
              </a:rPr>
              <a:t>from</a:t>
            </a:r>
            <a:r>
              <a:rPr lang="en-US" sz="1800" b="0" i="0" dirty="0">
                <a:solidFill>
                  <a:srgbClr val="212529"/>
                </a:solidFill>
                <a:effectLst/>
                <a:latin typeface="-apple-system"/>
              </a:rPr>
              <a:t> </a:t>
            </a:r>
            <a:r>
              <a:rPr lang="en-US" sz="1800" b="1" i="0" dirty="0" err="1">
                <a:solidFill>
                  <a:srgbClr val="0E84B5"/>
                </a:solidFill>
                <a:effectLst/>
                <a:latin typeface="-apple-system"/>
              </a:rPr>
              <a:t>sklearn.preprocessing</a:t>
            </a:r>
            <a:r>
              <a:rPr lang="en-US" sz="1800" b="0" i="0" dirty="0">
                <a:solidFill>
                  <a:srgbClr val="212529"/>
                </a:solidFill>
                <a:effectLst/>
                <a:latin typeface="-apple-system"/>
              </a:rPr>
              <a:t> </a:t>
            </a:r>
            <a:r>
              <a:rPr lang="en-US" sz="1800" b="1" i="0" dirty="0">
                <a:solidFill>
                  <a:srgbClr val="007020"/>
                </a:solidFill>
                <a:effectLst/>
                <a:latin typeface="-apple-system"/>
              </a:rPr>
              <a:t>import</a:t>
            </a:r>
            <a:r>
              <a:rPr lang="en-US" sz="1800" b="0" i="0" dirty="0">
                <a:solidFill>
                  <a:srgbClr val="212529"/>
                </a:solidFill>
                <a:effectLst/>
                <a:latin typeface="-apple-system"/>
              </a:rPr>
              <a:t> </a:t>
            </a:r>
            <a:r>
              <a:rPr lang="en-US" sz="1800" b="0" i="0" dirty="0" err="1">
                <a:solidFill>
                  <a:srgbClr val="212529"/>
                </a:solidFill>
                <a:effectLst/>
                <a:latin typeface="-apple-system"/>
              </a:rPr>
              <a:t>OneHotEncoder</a:t>
            </a:r>
            <a:r>
              <a:rPr lang="en-US" sz="1800" b="0" i="0" dirty="0">
                <a:solidFill>
                  <a:srgbClr val="212529"/>
                </a:solidFill>
                <a:effectLst/>
                <a:latin typeface="-apple-system"/>
              </a:rPr>
              <a:t> </a:t>
            </a:r>
          </a:p>
          <a:p>
            <a:r>
              <a:rPr lang="en-US" sz="1800" b="1" dirty="0">
                <a:solidFill>
                  <a:srgbClr val="C65D09"/>
                </a:solidFill>
                <a:effectLst/>
              </a:rPr>
              <a:t>&gt;&gt;&gt; </a:t>
            </a:r>
            <a:r>
              <a:rPr lang="en-US" sz="1800" dirty="0">
                <a:effectLst/>
              </a:rPr>
              <a:t>enc</a:t>
            </a:r>
            <a:r>
              <a:rPr lang="en-US" sz="1800" dirty="0"/>
              <a:t> </a:t>
            </a:r>
            <a:r>
              <a:rPr lang="en-US" sz="1800" dirty="0">
                <a:solidFill>
                  <a:srgbClr val="666666"/>
                </a:solidFill>
                <a:effectLst/>
              </a:rPr>
              <a:t>=</a:t>
            </a:r>
            <a:r>
              <a:rPr lang="en-US" sz="1800" dirty="0"/>
              <a:t> </a:t>
            </a:r>
            <a:r>
              <a:rPr lang="en-US" sz="1800" dirty="0" err="1">
                <a:effectLst/>
              </a:rPr>
              <a:t>OneHotEncoder</a:t>
            </a:r>
            <a:r>
              <a:rPr lang="en-US" sz="1800" dirty="0">
                <a:effectLst/>
              </a:rPr>
              <a:t>(</a:t>
            </a:r>
            <a:r>
              <a:rPr lang="en-US" sz="1800" dirty="0" err="1">
                <a:effectLst/>
              </a:rPr>
              <a:t>handle_unknown</a:t>
            </a:r>
            <a:r>
              <a:rPr lang="en-US" sz="1800" dirty="0">
                <a:solidFill>
                  <a:srgbClr val="666666"/>
                </a:solidFill>
                <a:effectLst/>
              </a:rPr>
              <a:t>=</a:t>
            </a:r>
            <a:r>
              <a:rPr lang="en-US" sz="1800" dirty="0">
                <a:solidFill>
                  <a:srgbClr val="4070A0"/>
                </a:solidFill>
                <a:effectLst/>
              </a:rPr>
              <a:t>'ignore’</a:t>
            </a:r>
            <a:r>
              <a:rPr lang="en-US" sz="1800" dirty="0">
                <a:effectLst/>
              </a:rPr>
              <a:t>)</a:t>
            </a:r>
            <a:r>
              <a:rPr lang="en-US" sz="1800" dirty="0"/>
              <a:t> </a:t>
            </a:r>
          </a:p>
          <a:p>
            <a:r>
              <a:rPr lang="en-US" sz="1800" b="1" dirty="0">
                <a:solidFill>
                  <a:srgbClr val="C65D09"/>
                </a:solidFill>
                <a:effectLst/>
              </a:rPr>
              <a:t>&gt;&gt;&gt; </a:t>
            </a:r>
            <a:r>
              <a:rPr lang="en-US" sz="1800" dirty="0">
                <a:effectLst/>
              </a:rPr>
              <a:t>X</a:t>
            </a:r>
            <a:r>
              <a:rPr lang="en-US" sz="1800" dirty="0"/>
              <a:t> </a:t>
            </a:r>
            <a:r>
              <a:rPr lang="en-US" sz="1800" dirty="0">
                <a:solidFill>
                  <a:srgbClr val="666666"/>
                </a:solidFill>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3</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fit</a:t>
            </a:r>
            <a:r>
              <a:rPr lang="en-US" sz="1800" dirty="0">
                <a:effectLst/>
              </a:rPr>
              <a:t>(X)</a:t>
            </a:r>
            <a:r>
              <a:rPr lang="en-US" sz="1800" dirty="0"/>
              <a:t> </a:t>
            </a:r>
          </a:p>
          <a:p>
            <a:r>
              <a:rPr lang="en-US" sz="1800" dirty="0" err="1">
                <a:solidFill>
                  <a:srgbClr val="333333"/>
                </a:solidFill>
                <a:effectLst/>
              </a:rPr>
              <a:t>OneHotEncoder</a:t>
            </a:r>
            <a:r>
              <a:rPr lang="en-US" sz="1800" dirty="0">
                <a:solidFill>
                  <a:srgbClr val="333333"/>
                </a:solidFill>
                <a:effectLst/>
              </a:rPr>
              <a:t>(</a:t>
            </a:r>
            <a:r>
              <a:rPr lang="en-US" sz="1800" dirty="0" err="1">
                <a:solidFill>
                  <a:srgbClr val="333333"/>
                </a:solidFill>
                <a:effectLst/>
              </a:rPr>
              <a:t>handle_unknown</a:t>
            </a:r>
            <a:r>
              <a:rPr lang="en-US" sz="1800" dirty="0">
                <a:solidFill>
                  <a:srgbClr val="333333"/>
                </a:solidFill>
                <a:effectLst/>
              </a:rPr>
              <a:t>='ignore’)</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categories</a:t>
            </a:r>
            <a:r>
              <a:rPr lang="en-US" sz="1800" dirty="0">
                <a:effectLst/>
              </a:rPr>
              <a:t>_</a:t>
            </a:r>
            <a:r>
              <a:rPr lang="en-US" sz="1800" dirty="0"/>
              <a:t> </a:t>
            </a:r>
          </a:p>
          <a:p>
            <a:r>
              <a:rPr lang="en-US" sz="1800" dirty="0">
                <a:solidFill>
                  <a:srgbClr val="333333"/>
                </a:solidFill>
                <a:effectLst/>
              </a:rPr>
              <a:t>[array(['Female', 'Male'], </a:t>
            </a:r>
            <a:r>
              <a:rPr lang="en-US" sz="1800" dirty="0" err="1">
                <a:solidFill>
                  <a:srgbClr val="333333"/>
                </a:solidFill>
                <a:effectLst/>
              </a:rPr>
              <a:t>dtype</a:t>
            </a:r>
            <a:r>
              <a:rPr lang="en-US" sz="1800" dirty="0">
                <a:solidFill>
                  <a:srgbClr val="333333"/>
                </a:solidFill>
                <a:effectLst/>
              </a:rPr>
              <a:t>=object), array([1, 2, 3], </a:t>
            </a:r>
            <a:r>
              <a:rPr lang="en-US" sz="1800" dirty="0" err="1">
                <a:solidFill>
                  <a:srgbClr val="333333"/>
                </a:solidFill>
                <a:effectLst/>
              </a:rPr>
              <a:t>dtype</a:t>
            </a:r>
            <a:r>
              <a:rPr lang="en-US" sz="1800" dirty="0">
                <a:solidFill>
                  <a:srgbClr val="333333"/>
                </a:solidFill>
                <a:effectLst/>
              </a:rPr>
              <a:t>=object)]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transform</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4</a:t>
            </a:r>
            <a:r>
              <a:rPr lang="en-US" sz="1800" dirty="0">
                <a:effectLst/>
              </a:rPr>
              <a:t>]])</a:t>
            </a:r>
            <a:r>
              <a:rPr lang="en-US" sz="1800" dirty="0">
                <a:solidFill>
                  <a:srgbClr val="666666"/>
                </a:solidFill>
                <a:effectLst/>
              </a:rPr>
              <a:t>.</a:t>
            </a:r>
            <a:r>
              <a:rPr lang="en-US" sz="1800" dirty="0" err="1">
                <a:effectLst/>
              </a:rPr>
              <a:t>toarray</a:t>
            </a:r>
            <a:r>
              <a:rPr lang="en-US" sz="1800" dirty="0">
                <a:effectLst/>
              </a:rPr>
              <a:t>()</a:t>
            </a:r>
            <a:r>
              <a:rPr lang="en-US" sz="1800" dirty="0"/>
              <a:t> </a:t>
            </a:r>
          </a:p>
          <a:p>
            <a:r>
              <a:rPr lang="en-US" sz="1800" dirty="0">
                <a:solidFill>
                  <a:srgbClr val="333333"/>
                </a:solidFill>
                <a:effectLst/>
              </a:rPr>
              <a:t>array([[1., 0., 1., 0., 0.],</a:t>
            </a:r>
            <a:r>
              <a:rPr lang="en-US" sz="1800" dirty="0"/>
              <a:t> </a:t>
            </a:r>
          </a:p>
          <a:p>
            <a:r>
              <a:rPr lang="en-US" sz="1800" dirty="0">
                <a:solidFill>
                  <a:srgbClr val="333333"/>
                </a:solidFill>
                <a:effectLst/>
              </a:rPr>
              <a:t>	</a:t>
            </a:r>
            <a:r>
              <a:rPr lang="en-US" sz="1800" dirty="0">
                <a:solidFill>
                  <a:srgbClr val="333333"/>
                </a:solidFill>
              </a:rPr>
              <a:t>   </a:t>
            </a:r>
            <a:r>
              <a:rPr lang="en-US" sz="1800" dirty="0">
                <a:solidFill>
                  <a:srgbClr val="333333"/>
                </a:solidFill>
                <a:effectLst/>
              </a:rPr>
              <a:t>[0., 1., 0., 0., 0.]])</a:t>
            </a:r>
            <a:br>
              <a:rPr lang="en-US" sz="1800" dirty="0"/>
            </a:br>
            <a:endParaRPr lang="en-US" sz="1800" dirty="0"/>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4232228" cy="1200329"/>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154546" y="6483377"/>
            <a:ext cx="10841050" cy="261610"/>
          </a:xfrm>
          <a:prstGeom prst="rect">
            <a:avLst/>
          </a:prstGeom>
          <a:noFill/>
        </p:spPr>
        <p:txBody>
          <a:bodyPr wrap="square" rtlCol="0">
            <a:spAutoFit/>
          </a:bodyPr>
          <a:lstStyle/>
          <a:p>
            <a:r>
              <a:rPr lang="en-US" sz="1100" i="1" dirty="0">
                <a:solidFill>
                  <a:schemeClr val="bg1">
                    <a:lumMod val="65000"/>
                  </a:schemeClr>
                </a:solidFill>
              </a:rPr>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a:t>
            </a:r>
          </a:p>
          <a:p>
            <a:endParaRPr lang="en-US" dirty="0"/>
          </a:p>
          <a:p>
            <a:r>
              <a:rPr lang="en-US" dirty="0"/>
              <a:t>The point is that the average can’t be trusted because there are </a:t>
            </a:r>
            <a:r>
              <a:rPr lang="en-US" u="sng" dirty="0"/>
              <a:t>too few values</a:t>
            </a:r>
            <a:r>
              <a:rPr lang="en-US" dirty="0"/>
              <a:t>. The trick is to “smooth” the average by </a:t>
            </a:r>
            <a:r>
              <a:rPr lang="en-US" b="1" dirty="0"/>
              <a:t>including the average rating over all movies</a:t>
            </a:r>
            <a:r>
              <a:rPr lang="en-US" dirty="0"/>
              <a:t>. In other words, if there aren’t many ratings, we should rely on the global average rating, whereas if there are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7501762"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a:t>
            </a:r>
            <a:r>
              <a:rPr lang="en-US" baseline="30000" dirty="0" err="1"/>
              <a:t>th</a:t>
            </a:r>
            <a:r>
              <a:rPr lang="en-US" dirty="0"/>
              <a:t> fold with the mean target of data from all others except (k-1)</a:t>
            </a:r>
            <a:r>
              <a:rPr lang="en-US" baseline="30000"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58545" y="1866550"/>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b="1" dirty="0"/>
              <a:t>Target Transformation</a:t>
            </a:r>
            <a:endParaRPr lang="en-US" sz="2800" dirty="0"/>
          </a:p>
          <a:p>
            <a:pPr algn="ctr"/>
            <a:endParaRPr lang="en-US" sz="2800" dirty="0"/>
          </a:p>
          <a:p>
            <a:pPr algn="ctr"/>
            <a:r>
              <a:rPr lang="en-US" sz="2800" dirty="0"/>
              <a:t>Feature Extraction</a:t>
            </a:r>
          </a:p>
          <a:p>
            <a:pPr algn="ctr"/>
            <a:endParaRPr lang="en-US" sz="2800" b="1" dirty="0"/>
          </a:p>
        </p:txBody>
      </p:sp>
    </p:spTree>
    <p:extLst>
      <p:ext uri="{BB962C8B-B14F-4D97-AF65-F5344CB8AC3E}">
        <p14:creationId xmlns:p14="http://schemas.microsoft.com/office/powerpoint/2010/main" val="175392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Can be 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dataset. Invert transform on prediction.</a:t>
            </a:r>
          </a:p>
          <a:p>
            <a:endParaRPr lang="en-US" dirty="0"/>
          </a:p>
          <a:p>
            <a:pPr marL="342900" indent="-342900">
              <a:buFont typeface="Arial" panose="020B0604020202020204" pitchFamily="34" charset="0"/>
              <a:buChar char="•"/>
            </a:pPr>
            <a:r>
              <a:rPr lang="en-US" dirty="0"/>
              <a:t>Use it when variable shows a skewed distribution making residuals closer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dirty="0"/>
              <a:t>Target Transformation</a:t>
            </a:r>
          </a:p>
          <a:p>
            <a:pPr algn="ctr"/>
            <a:endParaRPr lang="en-US" sz="2800" b="1" dirty="0"/>
          </a:p>
          <a:p>
            <a:pPr algn="ctr"/>
            <a:r>
              <a:rPr lang="en-US" sz="2800" b="1" dirty="0"/>
              <a:t>Feature Extraction</a:t>
            </a:r>
          </a:p>
          <a:p>
            <a:pPr algn="ctr"/>
            <a:endParaRPr lang="en-US" sz="2800" dirty="0"/>
          </a:p>
        </p:txBody>
      </p:sp>
    </p:spTree>
    <p:extLst>
      <p:ext uri="{BB962C8B-B14F-4D97-AF65-F5344CB8AC3E}">
        <p14:creationId xmlns:p14="http://schemas.microsoft.com/office/powerpoint/2010/main" val="3345574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25050"/>
            <a:ext cx="7070057"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a:t>
            </a:r>
          </a:p>
          <a:p>
            <a:r>
              <a:rPr lang="en-US" dirty="0"/>
              <a:t>	</a:t>
            </a:r>
            <a:r>
              <a:rPr lang="en-US" sz="2000" dirty="0"/>
              <a:t>(note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65050" b="1621"/>
          <a:stretch/>
        </p:blipFill>
        <p:spPr bwMode="auto">
          <a:xfrm>
            <a:off x="8097685"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2" name="Picture 2" descr="Feature Engineering Part-1 Mean/ Median Imputation. | by Arun Amballa |  Analytics Vidhya | Medium">
            <a:extLst>
              <a:ext uri="{FF2B5EF4-FFF2-40B4-BE49-F238E27FC236}">
                <a16:creationId xmlns:a16="http://schemas.microsoft.com/office/drawing/2014/main" id="{49EA229B-6410-D282-2D55-F1C1C7B7A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59" t="17853" r="23731" b="1621"/>
          <a:stretch/>
        </p:blipFill>
        <p:spPr bwMode="auto">
          <a:xfrm>
            <a:off x="10564082"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4" name="Picture 2" descr="Feature Engineering Part-1 Mean/ Median Imputation. | by Arun Amballa |  Analytics Vidhya | Medium">
            <a:extLst>
              <a:ext uri="{FF2B5EF4-FFF2-40B4-BE49-F238E27FC236}">
                <a16:creationId xmlns:a16="http://schemas.microsoft.com/office/drawing/2014/main" id="{53E91611-EECC-A1DC-E457-3D9DED950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9" t="17853" r="44160" b="1621"/>
          <a:stretch/>
        </p:blipFill>
        <p:spPr bwMode="auto">
          <a:xfrm>
            <a:off x="9272788" y="1712171"/>
            <a:ext cx="1223493"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21221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95" y="3041102"/>
            <a:ext cx="5952691" cy="365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duotone>
              <a:schemeClr val="accent1">
                <a:shade val="45000"/>
                <a:satMod val="135000"/>
              </a:schemeClr>
              <a:prstClr val="white"/>
            </a:duotone>
          </a:blip>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 detection vs. novelty detection: early stage, outlier; but later merged into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O</a:t>
            </a:r>
            <a:r>
              <a:rPr lang="en-US" dirty="0"/>
              <a:t>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terms box-and-whisker plot and box-and-whisker diagram. Outliers may be plotted as individual points.</a:t>
            </a:r>
          </a:p>
        </p:txBody>
      </p:sp>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r>
              <a:rPr lang="en-US" dirty="0"/>
              <a:t>Definition suggests, that </a:t>
            </a:r>
            <a:r>
              <a:rPr lang="en-US"/>
              <a:t>if there </a:t>
            </a:r>
            <a:r>
              <a:rPr lang="en-US" dirty="0"/>
              <a:t>is an outlier it will plotted as point in</a:t>
            </a:r>
          </a:p>
          <a:p>
            <a:r>
              <a:rPr lang="en-US" dirty="0"/>
              <a:t>boxplot </a:t>
            </a:r>
            <a:r>
              <a:rPr lang="en-US"/>
              <a:t>but other </a:t>
            </a:r>
            <a:r>
              <a:rPr lang="en-US" dirty="0"/>
              <a:t>population will be </a:t>
            </a:r>
            <a:r>
              <a:rPr lang="en-US"/>
              <a:t>grouped together </a:t>
            </a:r>
            <a:r>
              <a:rPr lang="en-US" dirty="0"/>
              <a:t>and display as boxes.</a:t>
            </a:r>
          </a:p>
          <a:p>
            <a:endParaRPr lang="en-US" dirty="0"/>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4162652" y="3318174"/>
            <a:ext cx="3739966" cy="2688926"/>
          </a:xfrm>
          <a:prstGeom prst="rect">
            <a:avLst/>
          </a:prstGeom>
        </p:spPr>
      </p:pic>
    </p:spTree>
    <p:extLst>
      <p:ext uri="{BB962C8B-B14F-4D97-AF65-F5344CB8AC3E}">
        <p14:creationId xmlns:p14="http://schemas.microsoft.com/office/powerpoint/2010/main" val="621924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these are outliers as there are</a:t>
            </a:r>
          </a:p>
          <a:p>
            <a:r>
              <a:rPr lang="en-US" dirty="0"/>
              <a:t>not included in box of other observation </a:t>
            </a:r>
            <a:r>
              <a:rPr lang="en-US" dirty="0" err="1"/>
              <a:t>i.e</a:t>
            </a:r>
            <a:r>
              <a:rPr lang="en-US" dirty="0"/>
              <a:t> no where near quartiles.</a:t>
            </a:r>
          </a:p>
          <a:p>
            <a:endParaRPr lang="en-US" dirty="0"/>
          </a:p>
          <a:p>
            <a:r>
              <a:rPr lang="en-US" dirty="0"/>
              <a:t>• Here we analyzed </a:t>
            </a:r>
            <a:r>
              <a:rPr lang="en-US" dirty="0" err="1"/>
              <a:t>uni</a:t>
            </a:r>
            <a:r>
              <a:rPr lang="en-US" dirty="0"/>
              <a:t>-variate outlier i.e. we used DIS column only to check outlier.</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 is a type of plot or mathematical diagram using Cartesian coordinates to display values for typically two variables for a set of data. data are displayed as a </a:t>
            </a:r>
            <a:r>
              <a:rPr lang="en-US" b="1" dirty="0"/>
              <a:t>collection of points</a:t>
            </a:r>
            <a:r>
              <a:rPr lang="en-US" dirty="0"/>
              <a:t>, each having value of </a:t>
            </a:r>
            <a:r>
              <a:rPr lang="en-US" b="1" dirty="0"/>
              <a:t>one variable </a:t>
            </a:r>
            <a:r>
              <a:rPr lang="en-US" dirty="0"/>
              <a:t>determining position on </a:t>
            </a:r>
            <a:r>
              <a:rPr lang="en-US" b="1" dirty="0"/>
              <a:t>horizontal </a:t>
            </a:r>
            <a:r>
              <a:rPr lang="en-US" dirty="0"/>
              <a:t>axis and value of </a:t>
            </a:r>
            <a:r>
              <a:rPr lang="en-US" b="1" dirty="0"/>
              <a:t>other variable </a:t>
            </a:r>
            <a:r>
              <a:rPr lang="en-US" dirty="0"/>
              <a:t>determining position on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sigma </a:t>
            </a:r>
            <a:r>
              <a:rPr lang="en-US" b="1" dirty="0"/>
              <a:t>σ </a:t>
            </a:r>
            <a:r>
              <a:rPr lang="en-US" dirty="0"/>
              <a:t>for population standard deviation or Latin letter s for sample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which are too far from zero. These data points which are way too far from zero will be treated as outliers. In most of cases a threshold of 3 or -3 is used </a:t>
            </a:r>
            <a:r>
              <a:rPr lang="en-US" dirty="0" err="1"/>
              <a:t>i.e</a:t>
            </a:r>
            <a:r>
              <a:rPr lang="en-US" dirty="0"/>
              <a:t> if </a:t>
            </a:r>
            <a:r>
              <a:rPr lang="en-US" dirty="0" err="1"/>
              <a:t>Zscore</a:t>
            </a:r>
            <a:r>
              <a:rPr lang="en-US" dirty="0"/>
              <a:t> value is greater than or less than 3 or -3 respectively, that data point will be identified as outliers.</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802370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err="1"/>
              <a:t>midspread</a:t>
            </a:r>
            <a:r>
              <a:rPr lang="en-US" sz="2000" b="1" dirty="0"/>
              <a:t>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a:blip r:embed="rId4"/>
          <a:stretch>
            <a:fillRect/>
          </a:stretch>
        </p:blipFill>
        <p:spPr>
          <a:xfrm>
            <a:off x="1903189" y="4153306"/>
            <a:ext cx="4656901" cy="2290267"/>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negatively. </a:t>
            </a:r>
          </a:p>
          <a:p>
            <a:r>
              <a:rPr lang="en-US" dirty="0"/>
              <a:t>	Assigning 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14683</TotalTime>
  <Words>3490</Words>
  <Application>Microsoft Macintosh PowerPoint</Application>
  <PresentationFormat>Widescreen</PresentationFormat>
  <Paragraphs>534</Paragraphs>
  <Slides>81</Slides>
  <Notes>80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MS Gothic</vt:lpstr>
      <vt:lpstr>-apple-system</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 Features</vt:lpstr>
      <vt:lpstr>Encoding Categorical Features</vt:lpstr>
      <vt:lpstr>One-Hot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Key Elements of FE</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1744</cp:revision>
  <cp:lastPrinted>2018-04-25T02:50:23Z</cp:lastPrinted>
  <dcterms:created xsi:type="dcterms:W3CDTF">2021-08-24T04:52:52Z</dcterms:created>
  <dcterms:modified xsi:type="dcterms:W3CDTF">2022-10-06T09:57:24Z</dcterms:modified>
</cp:coreProperties>
</file>